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70" r:id="rId8"/>
    <p:sldId id="263" r:id="rId9"/>
    <p:sldId id="265" r:id="rId10"/>
    <p:sldId id="266" r:id="rId11"/>
    <p:sldId id="267" r:id="rId12"/>
    <p:sldId id="269" r:id="rId13"/>
    <p:sldId id="268" r:id="rId14"/>
    <p:sldId id="271" r:id="rId15"/>
    <p:sldId id="272" r:id="rId16"/>
    <p:sldId id="273" r:id="rId17"/>
    <p:sldId id="274" r:id="rId18"/>
    <p:sldId id="275" r:id="rId19"/>
    <p:sldId id="278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EE2C"/>
    <a:srgbClr val="7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45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FF110-C868-42D3-B5E6-240CD50DFF39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AB302-6763-4E75-90C3-F1BCB29DF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17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0117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8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026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FCF0F87-2AA1-4A75-81C9-3ACA5C735B3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438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30372AC-A250-428F-9F6B-C770C773E9F1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077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8392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Visualization of scoliotic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spine using ultrasound-accessible </a:t>
            </a:r>
            <a:br>
              <a:rPr lang="en-US" b="1" dirty="0" smtClean="0"/>
            </a:br>
            <a:r>
              <a:rPr lang="en-US" b="1" dirty="0" smtClean="0"/>
              <a:t>skeletal landmarks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769" y="3838303"/>
            <a:ext cx="7000462" cy="685800"/>
          </a:xfrm>
        </p:spPr>
        <p:txBody>
          <a:bodyPr>
            <a:noAutofit/>
          </a:bodyPr>
          <a:lstStyle/>
          <a:p>
            <a:r>
              <a:rPr lang="en-US" sz="1800" dirty="0"/>
              <a:t>Ben Church</a:t>
            </a:r>
            <a:r>
              <a:rPr lang="en-US" sz="1800" baseline="30000" dirty="0"/>
              <a:t>1</a:t>
            </a:r>
            <a:r>
              <a:rPr lang="en-US" sz="1800" dirty="0"/>
              <a:t>, Andras Lasso</a:t>
            </a:r>
            <a:r>
              <a:rPr lang="en-US" sz="1800" baseline="30000" dirty="0"/>
              <a:t>1</a:t>
            </a:r>
            <a:r>
              <a:rPr lang="en-US" sz="1800" dirty="0"/>
              <a:t>, Christopher Schlenger</a:t>
            </a:r>
            <a:r>
              <a:rPr lang="en-US" sz="1800" baseline="30000" dirty="0"/>
              <a:t>2</a:t>
            </a:r>
            <a:r>
              <a:rPr lang="en-US" sz="1800" dirty="0"/>
              <a:t>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Daniel </a:t>
            </a:r>
            <a:r>
              <a:rPr lang="en-US" sz="1800" dirty="0"/>
              <a:t>P. Borschneck</a:t>
            </a:r>
            <a:r>
              <a:rPr lang="en-US" sz="1800" baseline="30000" dirty="0"/>
              <a:t>3</a:t>
            </a:r>
            <a:r>
              <a:rPr lang="en-US" sz="1800" dirty="0"/>
              <a:t>, Parvin Mousavi</a:t>
            </a:r>
            <a:r>
              <a:rPr lang="en-US" sz="1800" baseline="30000" dirty="0"/>
              <a:t>4</a:t>
            </a:r>
            <a:r>
              <a:rPr lang="en-US" sz="1800" dirty="0"/>
              <a:t>, Gabor Fichtinger</a:t>
            </a:r>
            <a:r>
              <a:rPr lang="en-US" sz="1800" baseline="30000" dirty="0"/>
              <a:t>1,3</a:t>
            </a:r>
            <a:r>
              <a:rPr lang="en-US" sz="1800" dirty="0"/>
              <a:t>, Tamas </a:t>
            </a:r>
            <a:r>
              <a:rPr lang="en-US" sz="1800" dirty="0" smtClean="0"/>
              <a:t>Ungi</a:t>
            </a:r>
            <a:r>
              <a:rPr lang="en-US" sz="1800" baseline="30000" dirty="0" smtClean="0"/>
              <a:t>1,3</a:t>
            </a:r>
            <a:endParaRPr lang="en-CA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495800"/>
            <a:ext cx="64008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Laboratory for Percutaneous Surgery, School of Computing,</a:t>
            </a:r>
            <a:br>
              <a:rPr lang="en-US" dirty="0" smtClean="0"/>
            </a:br>
            <a:r>
              <a:rPr lang="en-US" dirty="0" smtClean="0"/>
              <a:t> Queen’s University, Kingston, ON, Canada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Premier Chiropractic, Stockton, CA, USA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Department of Surgery, Queen’s University, Kingston, ON, Canada</a:t>
            </a:r>
            <a:endParaRPr lang="en-CA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Medical Informatics Laboratory, School of Computing, </a:t>
            </a:r>
            <a:br>
              <a:rPr lang="en-US" dirty="0" smtClean="0"/>
            </a:br>
            <a:r>
              <a:rPr lang="en-US" dirty="0" smtClean="0"/>
              <a:t>Queen’s University, Kingston, ON, Canada</a:t>
            </a:r>
            <a:endParaRPr lang="en-C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1" cy="4830763"/>
          </a:xfrm>
        </p:spPr>
        <p:txBody>
          <a:bodyPr/>
          <a:lstStyle/>
          <a:p>
            <a:r>
              <a:rPr lang="en-US" dirty="0" smtClean="0"/>
              <a:t>Directions of offsets determined from local inter-landmark geometry</a:t>
            </a:r>
          </a:p>
          <a:p>
            <a:r>
              <a:rPr lang="en-US" dirty="0" smtClean="0"/>
              <a:t>Cross product of axial and lateral vectors point in desired direction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4"/>
          <a:stretch/>
        </p:blipFill>
        <p:spPr>
          <a:xfrm>
            <a:off x="4953000" y="1675742"/>
            <a:ext cx="3789218" cy="34930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-19" r="-486" b="19"/>
          <a:stretch/>
        </p:blipFill>
        <p:spPr>
          <a:xfrm>
            <a:off x="4973782" y="1675742"/>
            <a:ext cx="3789218" cy="34930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t="-19" r="6017" b="19"/>
          <a:stretch/>
        </p:blipFill>
        <p:spPr>
          <a:xfrm>
            <a:off x="4973782" y="1675742"/>
            <a:ext cx="3499584" cy="349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-462"/>
          <a:stretch/>
        </p:blipFill>
        <p:spPr>
          <a:xfrm>
            <a:off x="4952998" y="1676402"/>
            <a:ext cx="3810002" cy="34923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248400" y="2667000"/>
            <a:ext cx="1752600" cy="4572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03373" y="3733802"/>
            <a:ext cx="1721427" cy="1321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48400" y="4572000"/>
            <a:ext cx="1447800" cy="3564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135833" y="2209800"/>
            <a:ext cx="67541" cy="9123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203373" y="3122180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237142" y="3837961"/>
            <a:ext cx="22515" cy="7620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791200" y="2895600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791199" y="3611381"/>
            <a:ext cx="412173" cy="226580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803369" y="4256979"/>
            <a:ext cx="445031" cy="349657"/>
          </a:xfrm>
          <a:prstGeom prst="straightConnector1">
            <a:avLst/>
          </a:prstGeom>
          <a:ln w="76200">
            <a:solidFill>
              <a:srgbClr val="18E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181600" cy="4830763"/>
          </a:xfrm>
        </p:spPr>
        <p:txBody>
          <a:bodyPr>
            <a:normAutofit/>
          </a:bodyPr>
          <a:lstStyle/>
          <a:p>
            <a:r>
              <a:rPr lang="en-US" dirty="0" smtClean="0"/>
              <a:t>Landmark registration then computed the </a:t>
            </a:r>
            <a:r>
              <a:rPr lang="en-US" dirty="0" smtClean="0"/>
              <a:t>thin-plate spline </a:t>
            </a:r>
            <a:r>
              <a:rPr lang="en-US" dirty="0" smtClean="0"/>
              <a:t>deformation field which warps model points to </a:t>
            </a:r>
            <a:r>
              <a:rPr lang="en-US" dirty="0" smtClean="0"/>
              <a:t>the patients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Deformation field was applied over average model, warping it to patient anatomy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2" r="27242"/>
          <a:stretch/>
        </p:blipFill>
        <p:spPr>
          <a:xfrm>
            <a:off x="5871017" y="1478594"/>
            <a:ext cx="2583565" cy="4471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5" r="28090"/>
          <a:stretch/>
        </p:blipFill>
        <p:spPr>
          <a:xfrm>
            <a:off x="5871017" y="1461276"/>
            <a:ext cx="2583565" cy="44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visualizations were assessed compared to ground truth CT scans</a:t>
            </a:r>
          </a:p>
          <a:p>
            <a:r>
              <a:rPr lang="en-US" dirty="0" smtClean="0"/>
              <a:t>Model to patient distance maps and Hausdorff distances were computed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33400" y="1524000"/>
            <a:ext cx="8001000" cy="3962400"/>
            <a:chOff x="533400" y="1828800"/>
            <a:chExt cx="8001000" cy="3962400"/>
          </a:xfrm>
        </p:grpSpPr>
        <p:sp>
          <p:nvSpPr>
            <p:cNvPr id="14" name="Rectangle 13"/>
            <p:cNvSpPr/>
            <p:nvPr/>
          </p:nvSpPr>
          <p:spPr>
            <a:xfrm>
              <a:off x="533400" y="5257800"/>
              <a:ext cx="8001000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536331" y="1828800"/>
              <a:ext cx="7998069" cy="3591384"/>
              <a:chOff x="3289" y="1524000"/>
              <a:chExt cx="8976350" cy="403066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524000"/>
                <a:ext cx="1664439" cy="3962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98" r="-451" b="1992"/>
              <a:stretch/>
            </p:blipFill>
            <p:spPr>
              <a:xfrm>
                <a:off x="3289" y="1524000"/>
                <a:ext cx="7436983" cy="4030662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609600" y="5319236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2.8mm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3400" y="5319236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20.0mm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2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3399" y="1522842"/>
            <a:ext cx="8001000" cy="3965536"/>
            <a:chOff x="533399" y="1522842"/>
            <a:chExt cx="8001000" cy="3965536"/>
          </a:xfrm>
        </p:grpSpPr>
        <p:sp>
          <p:nvSpPr>
            <p:cNvPr id="17" name="Rectangle 16"/>
            <p:cNvSpPr/>
            <p:nvPr/>
          </p:nvSpPr>
          <p:spPr>
            <a:xfrm>
              <a:off x="533399" y="4954978"/>
              <a:ext cx="8001000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00" t="2399" r="1" b="1668"/>
            <a:stretch/>
          </p:blipFill>
          <p:spPr>
            <a:xfrm>
              <a:off x="533399" y="1524000"/>
              <a:ext cx="6586022" cy="356742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358" y="1522842"/>
              <a:ext cx="1483041" cy="353056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9599" y="5016414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</a:t>
              </a:r>
              <a:r>
                <a:rPr lang="en-US" dirty="0" smtClean="0">
                  <a:solidFill>
                    <a:schemeClr val="bg1"/>
                  </a:solidFill>
                </a:rPr>
                <a:t>2.3mm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43399" y="5016414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</a:t>
              </a:r>
              <a:r>
                <a:rPr lang="en-US" dirty="0" smtClean="0">
                  <a:solidFill>
                    <a:schemeClr val="bg1"/>
                  </a:solidFill>
                </a:rPr>
                <a:t>24.0mm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2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3398" y="1522841"/>
            <a:ext cx="8001001" cy="3965537"/>
            <a:chOff x="533398" y="1522841"/>
            <a:chExt cx="8001001" cy="3965537"/>
          </a:xfrm>
        </p:grpSpPr>
        <p:sp>
          <p:nvSpPr>
            <p:cNvPr id="15" name="Rectangle 14"/>
            <p:cNvSpPr/>
            <p:nvPr/>
          </p:nvSpPr>
          <p:spPr>
            <a:xfrm>
              <a:off x="533399" y="4954978"/>
              <a:ext cx="8001000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6" t="2158" b="719"/>
            <a:stretch/>
          </p:blipFill>
          <p:spPr>
            <a:xfrm>
              <a:off x="533398" y="1523953"/>
              <a:ext cx="6739723" cy="352944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358" y="1522841"/>
              <a:ext cx="1483041" cy="353056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9599" y="5016414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</a:t>
              </a:r>
              <a:r>
                <a:rPr lang="en-US" dirty="0" smtClean="0">
                  <a:solidFill>
                    <a:schemeClr val="bg1"/>
                  </a:solidFill>
                </a:rPr>
                <a:t>2.4mm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43399" y="5016414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</a:t>
              </a:r>
              <a:r>
                <a:rPr lang="en-US" dirty="0" smtClean="0">
                  <a:solidFill>
                    <a:schemeClr val="bg1"/>
                  </a:solidFill>
                </a:rPr>
                <a:t>17.7mm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76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33399" y="1522839"/>
            <a:ext cx="8001000" cy="3961088"/>
            <a:chOff x="533399" y="1522839"/>
            <a:chExt cx="8001000" cy="3961088"/>
          </a:xfrm>
        </p:grpSpPr>
        <p:sp>
          <p:nvSpPr>
            <p:cNvPr id="16" name="Rectangle 15"/>
            <p:cNvSpPr/>
            <p:nvPr/>
          </p:nvSpPr>
          <p:spPr>
            <a:xfrm>
              <a:off x="533399" y="4950527"/>
              <a:ext cx="8001000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1" t="2333" b="2040"/>
            <a:stretch/>
          </p:blipFill>
          <p:spPr>
            <a:xfrm>
              <a:off x="533399" y="1522839"/>
              <a:ext cx="7028043" cy="349357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358" y="1522841"/>
              <a:ext cx="1483041" cy="353056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9599" y="5011963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Average Hausdorff distance: </a:t>
              </a:r>
              <a:r>
                <a:rPr lang="en-US" dirty="0" smtClean="0">
                  <a:solidFill>
                    <a:schemeClr val="bg1"/>
                  </a:solidFill>
                </a:rPr>
                <a:t>2.9mm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43399" y="5011963"/>
              <a:ext cx="38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Maximum Hausdorff distance: </a:t>
              </a:r>
              <a:r>
                <a:rPr lang="en-US" dirty="0" smtClean="0">
                  <a:solidFill>
                    <a:schemeClr val="bg1"/>
                  </a:solidFill>
                </a:rPr>
                <a:t>18.1mm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47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Visualizations convey overall form of patients’ spines</a:t>
            </a:r>
          </a:p>
          <a:p>
            <a:r>
              <a:rPr lang="en-US" dirty="0" smtClean="0"/>
              <a:t>Misalignment mainly at superior and inferior ends, and in anterior anatomy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method produces informative </a:t>
            </a:r>
            <a:r>
              <a:rPr lang="en-US" dirty="0" smtClean="0"/>
              <a:t>visualizations</a:t>
            </a:r>
          </a:p>
          <a:p>
            <a:r>
              <a:rPr lang="en-US" dirty="0" smtClean="0"/>
              <a:t>Does not serve to replace quantitative measures, but to supplement them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572000" cy="4830763"/>
          </a:xfrm>
        </p:spPr>
        <p:txBody>
          <a:bodyPr/>
          <a:lstStyle/>
          <a:p>
            <a:r>
              <a:rPr lang="en-US" dirty="0" smtClean="0"/>
              <a:t>Investigating robustness with respect to missing, misplaced, or mislabeled landmarks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718100" y="1448503"/>
            <a:ext cx="1901899" cy="4775070"/>
            <a:chOff x="5718100" y="1448503"/>
            <a:chExt cx="1901899" cy="47750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6" r="32141"/>
            <a:stretch/>
          </p:blipFill>
          <p:spPr>
            <a:xfrm>
              <a:off x="5722068" y="1448503"/>
              <a:ext cx="1897931" cy="4495097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18100" y="5943600"/>
              <a:ext cx="1898278" cy="279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21896" y="5638798"/>
              <a:ext cx="189638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1/3</a:t>
              </a:r>
              <a:endPara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19820" y="1448503"/>
            <a:ext cx="1900179" cy="4775071"/>
            <a:chOff x="5719820" y="1448503"/>
            <a:chExt cx="1900179" cy="47750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6" r="32141"/>
            <a:stretch/>
          </p:blipFill>
          <p:spPr>
            <a:xfrm>
              <a:off x="5722068" y="1448503"/>
              <a:ext cx="1897931" cy="4495097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719820" y="5943600"/>
              <a:ext cx="1896557" cy="279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3618" y="5638799"/>
              <a:ext cx="18946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1/2</a:t>
              </a:r>
              <a:endPara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19823" y="1448503"/>
            <a:ext cx="1900176" cy="4780931"/>
            <a:chOff x="5719823" y="1448503"/>
            <a:chExt cx="1900176" cy="4780931"/>
          </a:xfrm>
        </p:grpSpPr>
        <p:sp>
          <p:nvSpPr>
            <p:cNvPr id="23" name="Rectangle 22"/>
            <p:cNvSpPr/>
            <p:nvPr/>
          </p:nvSpPr>
          <p:spPr>
            <a:xfrm>
              <a:off x="5719823" y="5943600"/>
              <a:ext cx="1898451" cy="2858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6" r="32141"/>
            <a:stretch/>
          </p:blipFill>
          <p:spPr>
            <a:xfrm>
              <a:off x="5722068" y="1448503"/>
              <a:ext cx="1897931" cy="449509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723618" y="5638799"/>
              <a:ext cx="18946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2/3</a:t>
              </a:r>
              <a:endPara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19998" y="1448503"/>
            <a:ext cx="1900001" cy="4775072"/>
            <a:chOff x="5719998" y="1448503"/>
            <a:chExt cx="1900001" cy="4775072"/>
          </a:xfrm>
        </p:grpSpPr>
        <p:sp>
          <p:nvSpPr>
            <p:cNvPr id="25" name="Rectangle 24"/>
            <p:cNvSpPr/>
            <p:nvPr/>
          </p:nvSpPr>
          <p:spPr>
            <a:xfrm>
              <a:off x="5719998" y="5943600"/>
              <a:ext cx="1898103" cy="279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6" r="32141"/>
            <a:stretch/>
          </p:blipFill>
          <p:spPr>
            <a:xfrm>
              <a:off x="5722068" y="1448503"/>
              <a:ext cx="1897931" cy="449509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721896" y="5638800"/>
              <a:ext cx="1896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1/1</a:t>
              </a:r>
              <a:endPara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97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Scoliosis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962400" cy="4830763"/>
          </a:xfrm>
        </p:spPr>
        <p:txBody>
          <a:bodyPr/>
          <a:lstStyle/>
          <a:p>
            <a:r>
              <a:rPr lang="en-US" dirty="0" smtClean="0"/>
              <a:t>Scoliosis is lateral spinal curvature</a:t>
            </a:r>
          </a:p>
          <a:p>
            <a:r>
              <a:rPr lang="en-US" dirty="0" smtClean="0"/>
              <a:t>Curvature often progresses until skeletal maturity</a:t>
            </a:r>
          </a:p>
          <a:p>
            <a:r>
              <a:rPr lang="en-US" dirty="0" smtClean="0"/>
              <a:t>Regular assessment helps ensure early treatment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4" r="23684"/>
          <a:stretch/>
        </p:blipFill>
        <p:spPr>
          <a:xfrm>
            <a:off x="5029199" y="1295400"/>
            <a:ext cx="2743201" cy="47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5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1360"/>
            <a:ext cx="8229600" cy="1615281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you!</a:t>
            </a:r>
            <a:br>
              <a:rPr lang="en-US" sz="5400" dirty="0" smtClean="0"/>
            </a:br>
            <a:r>
              <a:rPr lang="en-US" sz="5400" dirty="0" smtClean="0"/>
              <a:t>Questions?</a:t>
            </a:r>
            <a:endParaRPr lang="en-CA" sz="5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20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Assessment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0763"/>
          </a:xfrm>
        </p:spPr>
        <p:txBody>
          <a:bodyPr/>
          <a:lstStyle/>
          <a:p>
            <a:r>
              <a:rPr lang="en-US" dirty="0" smtClean="0"/>
              <a:t>Gold-standard assessment method is X-ray imaging</a:t>
            </a:r>
          </a:p>
          <a:p>
            <a:r>
              <a:rPr lang="en-US" dirty="0" smtClean="0"/>
              <a:t>Cobb angle is measured</a:t>
            </a:r>
          </a:p>
          <a:p>
            <a:r>
              <a:rPr lang="en-US" dirty="0" smtClean="0"/>
              <a:t>Quantifies severity of scoliosis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4" r="23684"/>
          <a:stretch/>
        </p:blipFill>
        <p:spPr>
          <a:xfrm>
            <a:off x="5029199" y="1295400"/>
            <a:ext cx="2743201" cy="4718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r="22614"/>
          <a:stretch/>
        </p:blipFill>
        <p:spPr>
          <a:xfrm>
            <a:off x="5029200" y="1295400"/>
            <a:ext cx="2743200" cy="472226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15000" y="2286000"/>
            <a:ext cx="762000" cy="304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715000" y="3505200"/>
            <a:ext cx="740230" cy="3278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1445937">
            <a:off x="3521967" y="1851290"/>
            <a:ext cx="2716861" cy="2493033"/>
          </a:xfrm>
          <a:prstGeom prst="arc">
            <a:avLst>
              <a:gd name="adj1" fmla="val 18406936"/>
              <a:gd name="adj2" fmla="val 49263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24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Tracked Ultrasound</a:t>
            </a:r>
            <a:endParaRPr lang="en-CA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" r="25881" b="857"/>
          <a:stretch/>
        </p:blipFill>
        <p:spPr>
          <a:xfrm>
            <a:off x="5029200" y="1295400"/>
            <a:ext cx="2743200" cy="47244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r="22614"/>
          <a:stretch/>
        </p:blipFill>
        <p:spPr>
          <a:xfrm>
            <a:off x="5029200" y="1295400"/>
            <a:ext cx="2743200" cy="472226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5715000" y="2286000"/>
            <a:ext cx="762000" cy="304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15000" y="3505200"/>
            <a:ext cx="740230" cy="3278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445937">
            <a:off x="3521967" y="1851290"/>
            <a:ext cx="2716861" cy="2493033"/>
          </a:xfrm>
          <a:prstGeom prst="arc">
            <a:avLst>
              <a:gd name="adj1" fmla="val 18406936"/>
              <a:gd name="adj2" fmla="val 49263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/>
          <p:cNvCxnSpPr/>
          <p:nvPr/>
        </p:nvCxnSpPr>
        <p:spPr>
          <a:xfrm>
            <a:off x="6121888" y="3947162"/>
            <a:ext cx="507512" cy="1744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156500" y="2262473"/>
            <a:ext cx="627701" cy="1904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2612690">
            <a:off x="4484633" y="2106409"/>
            <a:ext cx="2154565" cy="2268868"/>
          </a:xfrm>
          <a:prstGeom prst="arc">
            <a:avLst>
              <a:gd name="adj1" fmla="val 16182798"/>
              <a:gd name="adj2" fmla="val 98459"/>
            </a:avLst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295400"/>
            <a:ext cx="4114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Motivated by X-ray health risks</a:t>
            </a:r>
          </a:p>
          <a:p>
            <a:r>
              <a:rPr lang="en-US" dirty="0" smtClean="0"/>
              <a:t>Methods typically locate skeletal landmarks</a:t>
            </a:r>
          </a:p>
          <a:p>
            <a:r>
              <a:rPr lang="en-US" dirty="0" smtClean="0"/>
              <a:t>Curvature extracted from landmarks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697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886200" cy="4830763"/>
          </a:xfrm>
        </p:spPr>
        <p:txBody>
          <a:bodyPr/>
          <a:lstStyle/>
          <a:p>
            <a:r>
              <a:rPr lang="en-US" dirty="0" smtClean="0"/>
              <a:t>Current ultrasound methods do not produce easily interpreted visualizations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Content Placeholder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" r="25881" b="857"/>
          <a:stretch/>
        </p:blipFill>
        <p:spPr>
          <a:xfrm>
            <a:off x="5029200" y="1295400"/>
            <a:ext cx="2743200" cy="4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6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/>
          <a:lstStyle/>
          <a:p>
            <a:r>
              <a:rPr lang="en-US" dirty="0" smtClean="0"/>
              <a:t>A method for producing informative spinal visualizations</a:t>
            </a:r>
          </a:p>
          <a:p>
            <a:r>
              <a:rPr lang="en-US" dirty="0" smtClean="0"/>
              <a:t>Average shaped spine is warped to patient anatomy using registration points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7" r="36055"/>
          <a:stretch/>
        </p:blipFill>
        <p:spPr>
          <a:xfrm>
            <a:off x="6559132" y="1260764"/>
            <a:ext cx="1655515" cy="46561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7" r="36055"/>
          <a:stretch/>
        </p:blipFill>
        <p:spPr>
          <a:xfrm>
            <a:off x="4953000" y="1260764"/>
            <a:ext cx="1655515" cy="46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2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/>
          <a:lstStyle/>
          <a:p>
            <a:r>
              <a:rPr lang="en-US" dirty="0" smtClean="0"/>
              <a:t>We supplemented transverse process locations with anchor points to ensure registration is anatomically realistic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1" r="30826"/>
          <a:stretch/>
        </p:blipFill>
        <p:spPr>
          <a:xfrm>
            <a:off x="5181600" y="1146746"/>
            <a:ext cx="2377438" cy="5094510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8" t="74" r="30784" b="-74"/>
          <a:stretch/>
        </p:blipFill>
        <p:spPr>
          <a:xfrm>
            <a:off x="5181600" y="1146745"/>
            <a:ext cx="2362200" cy="50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6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830763"/>
          </a:xfrm>
        </p:spPr>
        <p:txBody>
          <a:bodyPr/>
          <a:lstStyle/>
          <a:p>
            <a:r>
              <a:rPr lang="en-US" dirty="0" smtClean="0"/>
              <a:t>Transverse processes located using patients’ prior CT scans</a:t>
            </a:r>
          </a:p>
          <a:p>
            <a:r>
              <a:rPr lang="en-US" dirty="0" smtClean="0"/>
              <a:t>Anchor point locations calculated from landmark locations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1699"/>
          <a:stretch/>
        </p:blipFill>
        <p:spPr>
          <a:xfrm>
            <a:off x="5410200" y="1295400"/>
            <a:ext cx="2174522" cy="4892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1699"/>
          <a:stretch/>
        </p:blipFill>
        <p:spPr>
          <a:xfrm>
            <a:off x="5410200" y="1295400"/>
            <a:ext cx="2174522" cy="4892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2998" y="1676402"/>
            <a:ext cx="3505201" cy="3492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3000" y="1676400"/>
            <a:ext cx="3505200" cy="34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419600" cy="4830763"/>
          </a:xfrm>
        </p:spPr>
        <p:txBody>
          <a:bodyPr/>
          <a:lstStyle/>
          <a:p>
            <a:r>
              <a:rPr lang="en-US" dirty="0" smtClean="0"/>
              <a:t>Anchor points offset towards anterior anatomy of vertebrae from landmarks</a:t>
            </a:r>
          </a:p>
          <a:p>
            <a:r>
              <a:rPr lang="en-US" dirty="0" smtClean="0"/>
              <a:t>This conveys </a:t>
            </a:r>
            <a:br>
              <a:rPr lang="en-US" dirty="0" smtClean="0"/>
            </a:br>
            <a:r>
              <a:rPr lang="en-US" dirty="0" smtClean="0"/>
              <a:t>anterior-posterior scale and vertebral rotation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(The Perk Lab) – Copyright © Queen’s University,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9FCF0F87-2AA1-4A75-81C9-3ACA5C735B30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6384"/>
          <a:stretch/>
        </p:blipFill>
        <p:spPr>
          <a:xfrm>
            <a:off x="4953000" y="1676400"/>
            <a:ext cx="3505200" cy="34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</TotalTime>
  <Words>688</Words>
  <Application>Microsoft Office PowerPoint</Application>
  <PresentationFormat>On-screen Show (4:3)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Visualization of scoliotic  spine using ultrasound-accessible  skeletal landmarks</vt:lpstr>
      <vt:lpstr>Introduction - Scoliosis</vt:lpstr>
      <vt:lpstr>Introduction - Assessment</vt:lpstr>
      <vt:lpstr>Introduction – Tracked Ultrasound</vt:lpstr>
      <vt:lpstr>Problem Description</vt:lpstr>
      <vt:lpstr>Contribution</vt:lpstr>
      <vt:lpstr>Contribution</vt:lpstr>
      <vt:lpstr>Methods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Discussion</vt:lpstr>
      <vt:lpstr>Conclusions</vt:lpstr>
      <vt:lpstr>Ongoing Work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Paweena U-Thainual</dc:creator>
  <cp:lastModifiedBy>Benjamin Church</cp:lastModifiedBy>
  <cp:revision>76</cp:revision>
  <dcterms:created xsi:type="dcterms:W3CDTF">2013-01-28T22:14:32Z</dcterms:created>
  <dcterms:modified xsi:type="dcterms:W3CDTF">2017-01-30T20:39:22Z</dcterms:modified>
</cp:coreProperties>
</file>